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63" r:id="rId6"/>
    <p:sldId id="264" r:id="rId7"/>
    <p:sldId id="262" r:id="rId8"/>
    <p:sldId id="260" r:id="rId9"/>
    <p:sldId id="261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575C95-8A38-4EB4-BE6A-F03F314D1F1C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09C23AF-FA39-4978-862B-0AC316302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www.tildee.com/uploads/22-07-2012/B687D56B-2CCB-4BDC-99A2-DED21E4757E7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05000" y="2514600"/>
            <a:ext cx="57150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9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ZB Manuscript Bold" pitchFamily="2" charset="0"/>
              </a:rPr>
              <a:t>Tell your partner the story of </a:t>
            </a:r>
            <a:br>
              <a:rPr lang="en-US" dirty="0" smtClean="0">
                <a:solidFill>
                  <a:schemeClr val="bg1"/>
                </a:solidFill>
                <a:latin typeface="ZB Manuscript Bold" pitchFamily="2" charset="0"/>
              </a:rPr>
            </a:br>
            <a:r>
              <a:rPr lang="en-US" u="sng" dirty="0" smtClean="0">
                <a:solidFill>
                  <a:schemeClr val="bg1"/>
                </a:solidFill>
                <a:latin typeface="ZB Manuscript Bold" pitchFamily="2" charset="0"/>
              </a:rPr>
              <a:t>The Three Little Pigs </a:t>
            </a:r>
            <a:br>
              <a:rPr lang="en-US" u="sng" dirty="0" smtClean="0">
                <a:solidFill>
                  <a:schemeClr val="bg1"/>
                </a:solidFill>
                <a:latin typeface="ZB Manuscript Bold" pitchFamily="2" charset="0"/>
              </a:rPr>
            </a:br>
            <a:r>
              <a:rPr lang="en-US" dirty="0" smtClean="0">
                <a:solidFill>
                  <a:schemeClr val="bg1"/>
                </a:solidFill>
                <a:latin typeface="ZB Manuscript Bold" pitchFamily="2" charset="0"/>
              </a:rPr>
              <a:t>from the beginning to the end.</a:t>
            </a:r>
            <a:endParaRPr lang="en-US" dirty="0">
              <a:solidFill>
                <a:schemeClr val="bg1"/>
              </a:solidFill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ZB Manuscript Bold" pitchFamily="2" charset="0"/>
              </a:rPr>
              <a:t>Listen for the plot in today’s story.</a:t>
            </a:r>
          </a:p>
          <a:p>
            <a:endParaRPr lang="en-US" sz="3200" dirty="0" smtClean="0">
              <a:latin typeface="ZB Manuscript Bold" pitchFamily="2" charset="0"/>
            </a:endParaRPr>
          </a:p>
          <a:p>
            <a:r>
              <a:rPr lang="en-US" sz="3200" dirty="0" smtClean="0">
                <a:latin typeface="ZB Manuscript Bold" pitchFamily="2" charset="0"/>
              </a:rPr>
              <a:t>Use your graphic organizer to jot down a few notes at the beginning, middle, and end of the story.</a:t>
            </a:r>
            <a:endParaRPr lang="en-US" sz="3200" smtClean="0">
              <a:latin typeface="ZB Manuscript Bold" pitchFamily="2" charset="0"/>
            </a:endParaRPr>
          </a:p>
          <a:p>
            <a:pPr>
              <a:buNone/>
            </a:pPr>
            <a:endParaRPr lang="en-US" sz="3200" dirty="0" smtClean="0">
              <a:latin typeface="ZB Manuscript Bold" pitchFamily="2" charset="0"/>
            </a:endParaRPr>
          </a:p>
          <a:p>
            <a:r>
              <a:rPr lang="en-US" sz="3200" dirty="0" smtClean="0">
                <a:latin typeface="ZB Manuscript Bold" pitchFamily="2" charset="0"/>
              </a:rPr>
              <a:t>Be ready to share.</a:t>
            </a:r>
            <a:endParaRPr lang="en-US" sz="3200" dirty="0">
              <a:latin typeface="ZB Manuscript Bol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4800" smtClean="0">
                <a:latin typeface="ZB Manuscript Bold" pitchFamily="2" charset="0"/>
              </a:rPr>
              <a:t>Listen</a:t>
            </a:r>
            <a:r>
              <a:rPr lang="en-US" sz="4800" dirty="0" smtClean="0">
                <a:latin typeface="ZB Manuscript Bold" pitchFamily="2" charset="0"/>
              </a:rPr>
              <a:t>…</a:t>
            </a:r>
            <a:endParaRPr lang="en-US" sz="4800" dirty="0"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ZB Manuscript Bold" pitchFamily="2" charset="0"/>
              </a:rPr>
              <a:t>We will identify the plot of a story.</a:t>
            </a:r>
          </a:p>
          <a:p>
            <a:pPr>
              <a:buNone/>
            </a:pPr>
            <a:endParaRPr lang="en-US" sz="4800" dirty="0" smtClean="0">
              <a:latin typeface="ZB Manuscript Bold" pitchFamily="2" charset="0"/>
            </a:endParaRPr>
          </a:p>
          <a:p>
            <a:pPr algn="ctr">
              <a:buNone/>
            </a:pPr>
            <a:r>
              <a:rPr lang="en-US" sz="4800" dirty="0" smtClean="0">
                <a:latin typeface="ZB Manuscript Bold" pitchFamily="2" charset="0"/>
              </a:rPr>
              <a:t>1    2   3   4</a:t>
            </a:r>
            <a:endParaRPr lang="en-US" sz="4800" dirty="0">
              <a:latin typeface="ZB Manuscript Bol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latin typeface="ZB Manuscript Bold" pitchFamily="2" charset="0"/>
              </a:rPr>
              <a:t>Goal</a:t>
            </a:r>
            <a:r>
              <a:rPr lang="en-US" dirty="0" smtClean="0">
                <a:latin typeface="ZB Manuscript Bold" pitchFamily="2" charset="0"/>
              </a:rPr>
              <a:t>…</a:t>
            </a:r>
            <a:endParaRPr lang="en-US" dirty="0"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ZB Manuscript Bold" pitchFamily="2" charset="0"/>
              </a:rPr>
              <a:t>You just told </a:t>
            </a:r>
          </a:p>
          <a:p>
            <a:pPr algn="ctr">
              <a:buNone/>
            </a:pPr>
            <a:r>
              <a:rPr lang="en-US" sz="7200" dirty="0" smtClean="0">
                <a:latin typeface="ZB Manuscript Bold" pitchFamily="2" charset="0"/>
              </a:rPr>
              <a:t>the plot of the story !</a:t>
            </a:r>
            <a:endParaRPr lang="en-US" sz="7200" dirty="0">
              <a:latin typeface="ZB Manuscript Bol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ZB Manuscript Bold" pitchFamily="2" charset="0"/>
              </a:rPr>
              <a:t>Did you know…???</a:t>
            </a:r>
            <a:endParaRPr lang="en-US" sz="6600" dirty="0"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ZB Manuscript Bold" pitchFamily="2" charset="0"/>
              </a:rPr>
              <a:t>We will identify the plot of a story.</a:t>
            </a:r>
          </a:p>
          <a:p>
            <a:pPr>
              <a:buNone/>
            </a:pPr>
            <a:endParaRPr lang="en-US" sz="4800" dirty="0" smtClean="0">
              <a:latin typeface="ZB Manuscript Bold" pitchFamily="2" charset="0"/>
            </a:endParaRPr>
          </a:p>
          <a:p>
            <a:pPr algn="ctr">
              <a:buNone/>
            </a:pPr>
            <a:r>
              <a:rPr lang="en-US" sz="4800" dirty="0" smtClean="0">
                <a:latin typeface="ZB Manuscript Bold" pitchFamily="2" charset="0"/>
              </a:rPr>
              <a:t>1    2   3   4</a:t>
            </a:r>
            <a:endParaRPr lang="en-US" sz="4800" dirty="0">
              <a:latin typeface="ZB Manuscript Bol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latin typeface="ZB Manuscript Bold" pitchFamily="2" charset="0"/>
              </a:rPr>
              <a:t>Goal</a:t>
            </a:r>
            <a:r>
              <a:rPr lang="en-US" dirty="0" smtClean="0">
                <a:latin typeface="ZB Manuscript Bold" pitchFamily="2" charset="0"/>
              </a:rPr>
              <a:t>…</a:t>
            </a:r>
            <a:endParaRPr lang="en-US" dirty="0"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29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latin typeface="ZB Manuscript Bold" pitchFamily="2" charset="0"/>
              </a:rPr>
              <a:t>A plot is the action or series of events in fiction or stories.</a:t>
            </a:r>
            <a:endParaRPr lang="en-US" sz="5400" dirty="0">
              <a:latin typeface="ZB Manuscript Bol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12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ZB Manuscript Bold" pitchFamily="2" charset="0"/>
              </a:rPr>
              <a:t>plot</a:t>
            </a:r>
            <a:endParaRPr lang="en-US" sz="8800" dirty="0"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www.forbard.com/wp-content/uploads/2011/09/beginning-middle-end-e1314901840645.jpg"/>
          <p:cNvPicPr>
            <a:picLocks noGrp="1"/>
          </p:cNvPicPr>
          <p:nvPr>
            <p:ph idx="1"/>
          </p:nvPr>
        </p:nvPicPr>
        <p:blipFill>
          <a:blip r:embed="rId2" cstate="print">
            <a:grayscl/>
          </a:blip>
          <a:stretch>
            <a:fillRect/>
          </a:stretch>
        </p:blipFill>
        <p:spPr bwMode="auto">
          <a:xfrm>
            <a:off x="3200400" y="3581400"/>
            <a:ext cx="3048000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48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ZB Manuscript Bold" pitchFamily="2" charset="0"/>
              </a:rPr>
              <a:t/>
            </a:r>
            <a:br>
              <a:rPr lang="en-US" sz="4800" dirty="0" smtClean="0">
                <a:latin typeface="ZB Manuscript Bold" pitchFamily="2" charset="0"/>
              </a:rPr>
            </a:br>
            <a:r>
              <a:rPr sz="4800" smtClean="0">
                <a:latin typeface="ZB Manuscript Bold" pitchFamily="2" charset="0"/>
              </a:rPr>
              <a:t/>
            </a:r>
            <a:br>
              <a:rPr sz="4800" smtClean="0">
                <a:latin typeface="ZB Manuscript Bold" pitchFamily="2" charset="0"/>
              </a:rPr>
            </a:br>
            <a:r>
              <a:rPr sz="4800" smtClean="0">
                <a:latin typeface="ZB Manuscript Bold" pitchFamily="2" charset="0"/>
              </a:rPr>
              <a:t/>
            </a:r>
            <a:br>
              <a:rPr sz="4800" smtClean="0">
                <a:latin typeface="ZB Manuscript Bold" pitchFamily="2" charset="0"/>
              </a:rPr>
            </a:br>
            <a:r>
              <a:rPr sz="4800" smtClean="0">
                <a:latin typeface="ZB Manuscript Bold" pitchFamily="2" charset="0"/>
              </a:rPr>
              <a:t/>
            </a:r>
            <a:br>
              <a:rPr sz="4800" smtClean="0">
                <a:latin typeface="ZB Manuscript Bold" pitchFamily="2" charset="0"/>
              </a:rPr>
            </a:br>
            <a:r>
              <a:rPr lang="en-US" sz="4800" dirty="0" smtClean="0">
                <a:latin typeface="ZB Manuscript Bold" pitchFamily="2" charset="0"/>
              </a:rPr>
              <a:t>One easy way to think about plot is to think about the beginning, middle, and end of the story.</a:t>
            </a:r>
            <a:br>
              <a:rPr lang="en-US" sz="4800" dirty="0" smtClean="0">
                <a:latin typeface="ZB Manuscript Bold" pitchFamily="2" charset="0"/>
              </a:rPr>
            </a:br>
            <a:endParaRPr lang="en-US" sz="4800" dirty="0"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smtClean="0">
                <a:latin typeface="ZB Manuscript Bold" pitchFamily="2" charset="0"/>
              </a:rPr>
              <a:t>Plot Diagram</a:t>
            </a:r>
            <a:r>
              <a:rPr lang="en-US" dirty="0" smtClean="0">
                <a:latin typeface="ZB Manuscript Bold" pitchFamily="2" charset="0"/>
              </a:rPr>
              <a:t>…</a:t>
            </a:r>
            <a:endParaRPr lang="en-US" dirty="0">
              <a:latin typeface="ZB Manuscript Bold" pitchFamily="2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743200" y="1828800"/>
            <a:ext cx="3962400" cy="2971800"/>
          </a:xfrm>
          <a:prstGeom prst="triangle">
            <a:avLst>
              <a:gd name="adj" fmla="val 50000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n w="18000">
                <a:solidFill>
                  <a:schemeClr val="bg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>
            <a:endCxn id="4" idx="2"/>
          </p:cNvCxnSpPr>
          <p:nvPr/>
        </p:nvCxnSpPr>
        <p:spPr>
          <a:xfrm>
            <a:off x="457200" y="4800600"/>
            <a:ext cx="2286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4"/>
          </p:cNvCxnSpPr>
          <p:nvPr/>
        </p:nvCxnSpPr>
        <p:spPr>
          <a:xfrm rot="16200000" flipH="1">
            <a:off x="7696200" y="3810000"/>
            <a:ext cx="794" cy="198199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5800" y="4419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ZB Manuscript Bold" pitchFamily="2" charset="0"/>
              </a:rPr>
              <a:t>beginning</a:t>
            </a:r>
            <a:endParaRPr lang="en-US" sz="3200" dirty="0">
              <a:solidFill>
                <a:schemeClr val="bg1"/>
              </a:solidFill>
              <a:latin typeface="ZB Manuscript Bold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05600" y="4419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ZB Manuscript Bold" pitchFamily="2" charset="0"/>
              </a:rPr>
              <a:t>end</a:t>
            </a:r>
            <a:endParaRPr lang="en-US" sz="3200" dirty="0">
              <a:solidFill>
                <a:schemeClr val="bg1"/>
              </a:solidFill>
              <a:latin typeface="ZB Manuscript Bold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8466692">
            <a:off x="2364805" y="2940898"/>
            <a:ext cx="2245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ZB Manuscript Bold" pitchFamily="2" charset="0"/>
              </a:rPr>
              <a:t>rising action</a:t>
            </a:r>
            <a:endParaRPr lang="en-US" sz="3200" dirty="0">
              <a:solidFill>
                <a:schemeClr val="bg1"/>
              </a:solidFill>
              <a:latin typeface="ZB Manuscript Bold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3282510">
            <a:off x="4969974" y="3083235"/>
            <a:ext cx="2245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ZB Manuscript Bold" pitchFamily="2" charset="0"/>
              </a:rPr>
              <a:t>falling action</a:t>
            </a:r>
            <a:endParaRPr lang="en-US" sz="3200" dirty="0">
              <a:solidFill>
                <a:schemeClr val="bg1"/>
              </a:solidFill>
              <a:latin typeface="ZB Manuscript Bold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57600" y="914400"/>
            <a:ext cx="2245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ZB Manuscript Bold" pitchFamily="2" charset="0"/>
              </a:rPr>
              <a:t>climax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ZB Manuscript Bold" pitchFamily="2" charset="0"/>
              </a:rPr>
              <a:t>(middle)</a:t>
            </a:r>
            <a:endParaRPr lang="en-US" sz="3200" dirty="0">
              <a:solidFill>
                <a:schemeClr val="bg1"/>
              </a:solidFill>
              <a:latin typeface="ZB Manuscript 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ZB Manuscript Bold" pitchFamily="2" charset="0"/>
              </a:rPr>
              <a:t>To keep you interested, authors begin with interesting characters and situations.</a:t>
            </a:r>
          </a:p>
          <a:p>
            <a:r>
              <a:rPr lang="en-US" sz="4800" dirty="0" smtClean="0">
                <a:latin typeface="ZB Manuscript Bold" pitchFamily="2" charset="0"/>
              </a:rPr>
              <a:t>In most stories, the plot concerns one or more problems or conflicts.</a:t>
            </a:r>
          </a:p>
          <a:p>
            <a:pPr>
              <a:buNone/>
            </a:pPr>
            <a:endParaRPr lang="en-US" sz="4800" dirty="0">
              <a:latin typeface="ZB Manuscript Bol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ZB Manuscript Bold" pitchFamily="2" charset="0"/>
              </a:rPr>
              <a:t>Sometimes…</a:t>
            </a:r>
          </a:p>
          <a:p>
            <a:pPr algn="ctr">
              <a:buNone/>
            </a:pPr>
            <a:r>
              <a:rPr lang="en-US" sz="4000" dirty="0" smtClean="0">
                <a:latin typeface="ZB Manuscript Bold" pitchFamily="2" charset="0"/>
              </a:rPr>
              <a:t>important events in a plot are the changes</a:t>
            </a:r>
          </a:p>
          <a:p>
            <a:pPr algn="ctr">
              <a:buNone/>
            </a:pPr>
            <a:r>
              <a:rPr lang="en-US" sz="4000" dirty="0" smtClean="0">
                <a:latin typeface="ZB Manuscript Bold" pitchFamily="2" charset="0"/>
              </a:rPr>
              <a:t> in a character’s feelings or attitudes.</a:t>
            </a:r>
          </a:p>
          <a:p>
            <a:pPr>
              <a:buNone/>
            </a:pPr>
            <a:endParaRPr lang="en-US" sz="4000" dirty="0">
              <a:latin typeface="ZB Manuscript Bold" pitchFamily="2" charset="0"/>
            </a:endParaRPr>
          </a:p>
        </p:txBody>
      </p:sp>
      <p:pic>
        <p:nvPicPr>
          <p:cNvPr id="4" name="il_fi" descr="http://1.bp.blogspot.com/-B0WV4y5dyb8/Tl65KXUP_8I/AAAAAAAAAAc/sAP4_hp6Xiw/s1600/teenage%252520boy%252520cryin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743200"/>
            <a:ext cx="2286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sloopjones.com/2007/jpgs/Photos/A-Happy-Boy-at-Sloop-J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43200"/>
            <a:ext cx="3333750" cy="2952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latin typeface="ZB Manuscript Bold" pitchFamily="2" charset="0"/>
              </a:rPr>
              <a:t>…important events are action-packed events, such as earthquakes, space journeys, or shipwrecks.</a:t>
            </a:r>
          </a:p>
          <a:p>
            <a:endParaRPr lang="en-US" sz="4000" dirty="0">
              <a:latin typeface="ZB Manuscript Bol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ZB Manuscript Bold" pitchFamily="2" charset="0"/>
              </a:rPr>
              <a:t>Sometimes…</a:t>
            </a:r>
            <a:br>
              <a:rPr lang="en-US" sz="4000" dirty="0" smtClean="0">
                <a:latin typeface="ZB Manuscript Bold" pitchFamily="2" charset="0"/>
              </a:rPr>
            </a:br>
            <a:endParaRPr lang="en-US" sz="4000" dirty="0">
              <a:latin typeface="ZB Manuscript Bold" pitchFamily="2" charset="0"/>
            </a:endParaRPr>
          </a:p>
        </p:txBody>
      </p:sp>
      <p:pic>
        <p:nvPicPr>
          <p:cNvPr id="4" name="il_fi" descr="http://talkinstuff.files.wordpress.com/2008/07/earthquak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114800"/>
            <a:ext cx="2870200" cy="202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cdn6.fotosearch.com/bthumb/CSP/CSP746/k746292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191000"/>
            <a:ext cx="2133600" cy="191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http://www.michellehenry.fr/shipwre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343400"/>
            <a:ext cx="2286000" cy="1724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</TotalTime>
  <Words>178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Tell your partner the story of  The Three Little Pigs  from the beginning to the end.</vt:lpstr>
      <vt:lpstr>Did you know…???</vt:lpstr>
      <vt:lpstr>Goal…</vt:lpstr>
      <vt:lpstr>plot</vt:lpstr>
      <vt:lpstr>    One easy way to think about plot is to think about the beginning, middle, and end of the story. </vt:lpstr>
      <vt:lpstr>Plot Diagram…</vt:lpstr>
      <vt:lpstr>Slide 7</vt:lpstr>
      <vt:lpstr>Slide 8</vt:lpstr>
      <vt:lpstr>Sometimes… </vt:lpstr>
      <vt:lpstr>Listen…</vt:lpstr>
      <vt:lpstr>Goal…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plot?</dc:title>
  <dc:creator>st</dc:creator>
  <cp:lastModifiedBy>st</cp:lastModifiedBy>
  <cp:revision>16</cp:revision>
  <dcterms:created xsi:type="dcterms:W3CDTF">2012-10-04T20:36:30Z</dcterms:created>
  <dcterms:modified xsi:type="dcterms:W3CDTF">2012-10-26T19:06:18Z</dcterms:modified>
</cp:coreProperties>
</file>